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2A5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Strategy [Year]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D166"/>
                </a:solidFill>
                <a:latin typeface="Arial"/>
              </a:rPr>
              <a:t>[Company / team]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[Owner]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SWOT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5227167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486140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Strengths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4861407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33007" y="1371600"/>
            <a:ext cx="5227167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33007" y="137160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07327" y="1508760"/>
            <a:ext cx="486140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Weaknesses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07327" y="1965960"/>
            <a:ext cx="4861407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794760"/>
            <a:ext cx="5227167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731520" y="379476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05840" y="3931920"/>
            <a:ext cx="486140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Opportunities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4389120"/>
            <a:ext cx="4861407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33007" y="3794760"/>
            <a:ext cx="5227167" cy="214884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33007" y="379476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07327" y="3931920"/>
            <a:ext cx="4861407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Threats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07327" y="4389120"/>
            <a:ext cx="4861407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264408"/>
            <a:ext cx="10362895" cy="54864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-91440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Now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 ]</a:t>
            </a:r>
          </a:p>
        </p:txBody>
      </p:sp>
      <p:sp>
        <p:nvSpPr>
          <p:cNvPr id="8" name="Oval 7"/>
          <p:cNvSpPr/>
          <p:nvPr/>
        </p:nvSpPr>
        <p:spPr>
          <a:xfrm>
            <a:off x="5912967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90007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Next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 ]</a:t>
            </a:r>
          </a:p>
        </p:txBody>
      </p:sp>
      <p:sp>
        <p:nvSpPr>
          <p:cNvPr id="10" name="Oval 9"/>
          <p:cNvSpPr/>
          <p:nvPr/>
        </p:nvSpPr>
        <p:spPr>
          <a:xfrm>
            <a:off x="11094415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271455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Later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OKRs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31520" y="1371600"/>
          <a:ext cx="10728655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2163"/>
                <a:gridCol w="2682163"/>
                <a:gridCol w="2682163"/>
                <a:gridCol w="2682166"/>
              </a:tblGrid>
              <a:tr h="411480"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Key result</a:t>
                      </a:r>
                    </a:p>
                  </a:txBody>
                  <a:tcPr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Target</a:t>
                      </a:r>
                    </a:p>
                  </a:txBody>
                  <a:tcPr>
                    <a:solidFill>
                      <a:srgbClr val="1B2A5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1">
                          <a:solidFill>
                            <a:srgbClr val="FFFFFF"/>
                          </a:solidFill>
                          <a:latin typeface="Arial"/>
                        </a:rPr>
                        <a:t>Owner</a:t>
                      </a:r>
                    </a:p>
                  </a:txBody>
                  <a:tcPr>
                    <a:solidFill>
                      <a:srgbClr val="1B2A5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00" b="0">
                          <a:solidFill>
                            <a:srgbClr val="232A3A"/>
                          </a:solidFill>
                          <a:latin typeface="Arial"/>
                        </a:rPr>
                        <a:t>[ ]</a:t>
                      </a:r>
                    </a:p>
                  </a:txBody>
                  <a:tcPr>
                    <a:solidFill>
                      <a:srgbClr val="F4F6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B2A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Strategic initiatives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F4F6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1B2A5B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2A5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D166"/>
                </a:solidFill>
                <a:latin typeface="Arial"/>
              </a:rPr>
              <a:t>[Name] · [E-mail] · [Phone] · [Website]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deck (SWOT, roadmap, OKRs)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