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255E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011680"/>
            <a:ext cx="10728655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400" b="1" i="0">
                <a:solidFill>
                  <a:srgbClr val="FFFFFF"/>
                </a:solidFill>
                <a:latin typeface="Arial"/>
              </a:rPr>
              <a:t>[Project name] – Kick-off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566160"/>
            <a:ext cx="1072865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0" i="0">
                <a:solidFill>
                  <a:srgbClr val="FFD166"/>
                </a:solidFill>
                <a:latin typeface="Arial"/>
              </a:rPr>
              <a:t>[Client / department] · [Date]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120640"/>
            <a:ext cx="10728655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Arial"/>
              </a:rPr>
              <a:t>[Project lead]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25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Why this project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[Business driver]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[What success looks like]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[What happens if we don't]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25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Scope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371600"/>
            <a:ext cx="5181447" cy="457200"/>
          </a:xfrm>
          <a:prstGeom prst="rect">
            <a:avLst/>
          </a:prstGeom>
          <a:solidFill>
            <a:srgbClr val="EEF2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371600"/>
            <a:ext cx="5181447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 i="0">
                <a:solidFill>
                  <a:srgbClr val="2255E0"/>
                </a:solidFill>
                <a:latin typeface="Arial"/>
              </a:rPr>
              <a:t>In scope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011680"/>
            <a:ext cx="5181447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>
                <a:solidFill>
                  <a:srgbClr val="232A3A"/>
                </a:solidFill>
                <a:latin typeface="Arial"/>
              </a:rPr>
              <a:t>•  [Deliverable]</a:t>
            </a:r>
          </a:p>
          <a:p>
            <a:pPr>
              <a:spcAft>
                <a:spcPts val="800"/>
              </a:spcAft>
            </a:pPr>
            <a:r>
              <a:rPr sz="1600">
                <a:solidFill>
                  <a:srgbClr val="232A3A"/>
                </a:solidFill>
                <a:latin typeface="Arial"/>
              </a:rPr>
              <a:t>•  [Deliverable]</a:t>
            </a:r>
          </a:p>
          <a:p>
            <a:pPr>
              <a:spcAft>
                <a:spcPts val="800"/>
              </a:spcAft>
            </a:pPr>
            <a:r>
              <a:rPr sz="1600">
                <a:solidFill>
                  <a:srgbClr val="232A3A"/>
                </a:solidFill>
                <a:latin typeface="Arial"/>
              </a:rPr>
              <a:t>•  [Deliverable]</a:t>
            </a:r>
          </a:p>
        </p:txBody>
      </p:sp>
      <p:sp>
        <p:nvSpPr>
          <p:cNvPr id="8" name="Rectangle 7"/>
          <p:cNvSpPr/>
          <p:nvPr/>
        </p:nvSpPr>
        <p:spPr>
          <a:xfrm>
            <a:off x="6278727" y="1371600"/>
            <a:ext cx="5181447" cy="457200"/>
          </a:xfrm>
          <a:prstGeom prst="rect">
            <a:avLst/>
          </a:prstGeom>
          <a:solidFill>
            <a:srgbClr val="EEF2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15887" y="1371600"/>
            <a:ext cx="5181447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 i="0">
                <a:solidFill>
                  <a:srgbClr val="2255E0"/>
                </a:solidFill>
                <a:latin typeface="Arial"/>
              </a:rPr>
              <a:t>Out of scope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78727" y="2011680"/>
            <a:ext cx="5181447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>
                <a:solidFill>
                  <a:srgbClr val="232A3A"/>
                </a:solidFill>
                <a:latin typeface="Arial"/>
              </a:rPr>
              <a:t>•  [Excluded item]</a:t>
            </a:r>
          </a:p>
          <a:p>
            <a:pPr>
              <a:spcAft>
                <a:spcPts val="800"/>
              </a:spcAft>
            </a:pPr>
            <a:r>
              <a:rPr sz="1600">
                <a:solidFill>
                  <a:srgbClr val="232A3A"/>
                </a:solidFill>
                <a:latin typeface="Arial"/>
              </a:rPr>
              <a:t>•  [Excluded item]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25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Team &amp; roles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371600"/>
            <a:ext cx="3393338" cy="2148840"/>
          </a:xfrm>
          <a:prstGeom prst="roundRect">
            <a:avLst/>
          </a:prstGeom>
          <a:solidFill>
            <a:srgbClr val="EEF2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371600"/>
            <a:ext cx="109728" cy="214884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2255E0"/>
                </a:solidFill>
                <a:latin typeface="Arial"/>
              </a:rPr>
              <a:t>Sponsor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1965960"/>
            <a:ext cx="3027578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[Name]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99178" y="1371600"/>
            <a:ext cx="3393338" cy="2148840"/>
          </a:xfrm>
          <a:prstGeom prst="roundRect">
            <a:avLst/>
          </a:prstGeom>
          <a:solidFill>
            <a:srgbClr val="EEF2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99178" y="1371600"/>
            <a:ext cx="109728" cy="214884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73498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2255E0"/>
                </a:solidFill>
                <a:latin typeface="Arial"/>
              </a:rPr>
              <a:t>Project lead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73498" y="1965960"/>
            <a:ext cx="3027578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[Name]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66836" y="1371600"/>
            <a:ext cx="3393338" cy="2148840"/>
          </a:xfrm>
          <a:prstGeom prst="roundRect">
            <a:avLst/>
          </a:prstGeom>
          <a:solidFill>
            <a:srgbClr val="EEF2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66836" y="1371600"/>
            <a:ext cx="109728" cy="214884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341156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2255E0"/>
                </a:solidFill>
                <a:latin typeface="Arial"/>
              </a:rPr>
              <a:t>Workstream 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41156" y="1965960"/>
            <a:ext cx="3027578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[Name]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31520" y="3794760"/>
            <a:ext cx="3393338" cy="2148840"/>
          </a:xfrm>
          <a:prstGeom prst="roundRect">
            <a:avLst/>
          </a:prstGeom>
          <a:solidFill>
            <a:srgbClr val="EEF2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31520" y="3794760"/>
            <a:ext cx="109728" cy="214884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393192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2255E0"/>
                </a:solidFill>
                <a:latin typeface="Arial"/>
              </a:rPr>
              <a:t>Workstream B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05840" y="4389120"/>
            <a:ext cx="3027578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[Name]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399178" y="3794760"/>
            <a:ext cx="3393338" cy="2148840"/>
          </a:xfrm>
          <a:prstGeom prst="roundRect">
            <a:avLst/>
          </a:prstGeom>
          <a:solidFill>
            <a:srgbClr val="EEF2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399178" y="3794760"/>
            <a:ext cx="109728" cy="214884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673498" y="393192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2255E0"/>
                </a:solidFill>
                <a:latin typeface="Arial"/>
              </a:rPr>
              <a:t>QA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73498" y="4389120"/>
            <a:ext cx="3027578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[Name]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066836" y="3794760"/>
            <a:ext cx="3393338" cy="2148840"/>
          </a:xfrm>
          <a:prstGeom prst="roundRect">
            <a:avLst/>
          </a:prstGeom>
          <a:solidFill>
            <a:srgbClr val="EEF2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8066836" y="3794760"/>
            <a:ext cx="109728" cy="214884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341156" y="393192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2255E0"/>
                </a:solidFill>
                <a:latin typeface="Arial"/>
              </a:rPr>
              <a:t>Stakeholders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341156" y="4389120"/>
            <a:ext cx="3027578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[Names]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25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Timeline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3264408"/>
            <a:ext cx="10362895" cy="54864"/>
          </a:xfrm>
          <a:prstGeom prst="rect">
            <a:avLst/>
          </a:prstGeom>
          <a:solidFill>
            <a:srgbClr val="225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731520" y="3108960"/>
            <a:ext cx="365760" cy="36576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-91440" y="1828800"/>
            <a:ext cx="20116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Kick-off</a:t>
            </a:r>
          </a:p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[date]</a:t>
            </a:r>
          </a:p>
        </p:txBody>
      </p:sp>
      <p:sp>
        <p:nvSpPr>
          <p:cNvPr id="8" name="Oval 7"/>
          <p:cNvSpPr/>
          <p:nvPr/>
        </p:nvSpPr>
        <p:spPr>
          <a:xfrm>
            <a:off x="3322243" y="3108960"/>
            <a:ext cx="365760" cy="36576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99283" y="3657600"/>
            <a:ext cx="20116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Design</a:t>
            </a:r>
          </a:p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[date]</a:t>
            </a:r>
          </a:p>
        </p:txBody>
      </p:sp>
      <p:sp>
        <p:nvSpPr>
          <p:cNvPr id="10" name="Oval 9"/>
          <p:cNvSpPr/>
          <p:nvPr/>
        </p:nvSpPr>
        <p:spPr>
          <a:xfrm>
            <a:off x="5912967" y="3108960"/>
            <a:ext cx="365760" cy="36576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90007" y="1828800"/>
            <a:ext cx="20116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Build</a:t>
            </a:r>
          </a:p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[date]</a:t>
            </a:r>
          </a:p>
        </p:txBody>
      </p:sp>
      <p:sp>
        <p:nvSpPr>
          <p:cNvPr id="12" name="Oval 11"/>
          <p:cNvSpPr/>
          <p:nvPr/>
        </p:nvSpPr>
        <p:spPr>
          <a:xfrm>
            <a:off x="8503691" y="3108960"/>
            <a:ext cx="365760" cy="36576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680731" y="3657600"/>
            <a:ext cx="20116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Test</a:t>
            </a:r>
          </a:p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[date]</a:t>
            </a:r>
          </a:p>
        </p:txBody>
      </p:sp>
      <p:sp>
        <p:nvSpPr>
          <p:cNvPr id="14" name="Oval 13"/>
          <p:cNvSpPr/>
          <p:nvPr/>
        </p:nvSpPr>
        <p:spPr>
          <a:xfrm>
            <a:off x="11094415" y="3108960"/>
            <a:ext cx="365760" cy="36576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271455" y="1828800"/>
            <a:ext cx="20116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Launch</a:t>
            </a:r>
          </a:p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[date]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25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Risks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31520" y="1371600"/>
          <a:ext cx="10728655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2163"/>
                <a:gridCol w="2682163"/>
                <a:gridCol w="2682163"/>
                <a:gridCol w="2682166"/>
              </a:tblGrid>
              <a:tr h="41148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Risk</a:t>
                      </a:r>
                    </a:p>
                  </a:txBody>
                  <a:tcPr>
                    <a:solidFill>
                      <a:srgbClr val="2255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Likelihood</a:t>
                      </a:r>
                    </a:p>
                  </a:txBody>
                  <a:tcPr>
                    <a:solidFill>
                      <a:srgbClr val="2255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Impact</a:t>
                      </a:r>
                    </a:p>
                  </a:txBody>
                  <a:tcPr>
                    <a:solidFill>
                      <a:srgbClr val="2255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Mitigation</a:t>
                      </a:r>
                    </a:p>
                  </a:txBody>
                  <a:tcPr>
                    <a:solidFill>
                      <a:srgbClr val="2255E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EEF2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[M]</a:t>
                      </a:r>
                    </a:p>
                  </a:txBody>
                  <a:tcPr>
                    <a:solidFill>
                      <a:srgbClr val="EEF2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[H]</a:t>
                      </a:r>
                    </a:p>
                  </a:txBody>
                  <a:tcPr>
                    <a:solidFill>
                      <a:srgbClr val="EEF2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EEF2FB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[L]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[M]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25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Ways of working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Weekly stand-up: [day/time]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Tools: [tracker, chat, docs]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Decision log &amp; change requests via [ 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Escalation path: [ ]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25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Next steps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[Action – owner – date]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[Action – owner – date]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[Action – owner – date]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255E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2377440"/>
            <a:ext cx="10728655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4800" b="1" i="0">
                <a:solidFill>
                  <a:srgbClr val="FFFFFF"/>
                </a:solidFill>
                <a:latin typeface="Arial"/>
              </a:rPr>
              <a:t>Questions?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3840480"/>
            <a:ext cx="1072865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FFD166"/>
                </a:solidFill>
                <a:latin typeface="Arial"/>
              </a:rPr>
              <a:t>[Lead] · [E-mail]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kick-off deck</dc:title>
  <dc:subject/>
  <dc:creator>free-printable.com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