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2A5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011680"/>
            <a:ext cx="10728655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400" b="1" i="0">
                <a:solidFill>
                  <a:srgbClr val="FFFFFF"/>
                </a:solidFill>
                <a:latin typeface="Arial"/>
              </a:rPr>
              <a:t>[Company name]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566160"/>
            <a:ext cx="1072865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0" i="0">
                <a:solidFill>
                  <a:srgbClr val="FFD166"/>
                </a:solidFill>
                <a:latin typeface="Arial"/>
              </a:rPr>
              <a:t>[One-line description of what you do]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120640"/>
            <a:ext cx="10728655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Arial"/>
              </a:rPr>
              <a:t>[Founder name] · [Date]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1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Financial projections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Rectangle 4"/>
          <p:cNvSpPr/>
          <p:nvPr/>
        </p:nvSpPr>
        <p:spPr>
          <a:xfrm>
            <a:off x="1371600" y="3374136"/>
            <a:ext cx="1049832" cy="2112264"/>
          </a:xfrm>
          <a:prstGeom prst="rect">
            <a:avLst/>
          </a:prstGeom>
          <a:solidFill>
            <a:srgbClr val="1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946349" y="2414016"/>
            <a:ext cx="1049832" cy="3072384"/>
          </a:xfrm>
          <a:prstGeom prst="rect">
            <a:avLst/>
          </a:prstGeom>
          <a:solidFill>
            <a:srgbClr val="1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21098" y="2990088"/>
            <a:ext cx="1049832" cy="2496312"/>
          </a:xfrm>
          <a:prstGeom prst="rect">
            <a:avLst/>
          </a:prstGeom>
          <a:solidFill>
            <a:srgbClr val="1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095847" y="1837944"/>
            <a:ext cx="1049832" cy="3648456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7670596" y="2798064"/>
            <a:ext cx="1049832" cy="2688336"/>
          </a:xfrm>
          <a:prstGeom prst="rect">
            <a:avLst/>
          </a:prstGeom>
          <a:solidFill>
            <a:srgbClr val="1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9245345" y="2221992"/>
            <a:ext cx="1049832" cy="3264408"/>
          </a:xfrm>
          <a:prstGeom prst="rect">
            <a:avLst/>
          </a:prstGeom>
          <a:solidFill>
            <a:srgbClr val="1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371600" y="5669280"/>
            <a:ext cx="9448495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0" i="1">
                <a:solidFill>
                  <a:srgbClr val="808799"/>
                </a:solidFill>
                <a:latin typeface="Arial"/>
              </a:rPr>
              <a:t>[Replace with your chart: Insert → Chart]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1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The ask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103120"/>
            <a:ext cx="3576218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5400" b="1" i="0">
                <a:solidFill>
                  <a:srgbClr val="1B2A5B"/>
                </a:solidFill>
                <a:latin typeface="Arial"/>
              </a:rPr>
              <a:t>[€1.5m]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383280"/>
            <a:ext cx="3576218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 i="0">
                <a:solidFill>
                  <a:srgbClr val="4A5060"/>
                </a:solidFill>
                <a:latin typeface="Arial"/>
              </a:rPr>
              <a:t>Seed round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07738" y="2103120"/>
            <a:ext cx="3576218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5400" b="1" i="0">
                <a:solidFill>
                  <a:srgbClr val="1B2A5B"/>
                </a:solidFill>
                <a:latin typeface="Arial"/>
              </a:rPr>
              <a:t>[18 months]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07738" y="3383280"/>
            <a:ext cx="3576218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 i="0">
                <a:solidFill>
                  <a:srgbClr val="4A5060"/>
                </a:solidFill>
                <a:latin typeface="Arial"/>
              </a:rPr>
              <a:t>Runway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83956" y="2103120"/>
            <a:ext cx="3576218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5400" b="1" i="0">
                <a:solidFill>
                  <a:srgbClr val="1B2A5B"/>
                </a:solidFill>
                <a:latin typeface="Arial"/>
              </a:rPr>
              <a:t>[3 hires + launch]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83956" y="3383280"/>
            <a:ext cx="3576218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 i="0">
                <a:solidFill>
                  <a:srgbClr val="4A5060"/>
                </a:solidFill>
                <a:latin typeface="Arial"/>
              </a:rPr>
              <a:t>Use of funds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2A5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2377440"/>
            <a:ext cx="10728655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4800" b="1" i="0">
                <a:solidFill>
                  <a:srgbClr val="FFFFFF"/>
                </a:solidFill>
                <a:latin typeface="Arial"/>
              </a:rPr>
              <a:t>Let's talk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3840480"/>
            <a:ext cx="1072865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0" i="0">
                <a:solidFill>
                  <a:srgbClr val="FFD166"/>
                </a:solidFill>
                <a:latin typeface="Arial"/>
              </a:rPr>
              <a:t>[Name] · [E-mail] · [Phone]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1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The problem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[Who has the problem and how big it is]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[Why current solutions fail]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[What it costs them – time, money, frustration]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1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Our solution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[What you built, in one sentence]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[Key benefit 1]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[Key benefit 2]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[Why now]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1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Product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1371600"/>
            <a:ext cx="10728655" cy="4206240"/>
          </a:xfrm>
          <a:prstGeom prst="rect">
            <a:avLst/>
          </a:prstGeom>
          <a:solidFill>
            <a:srgbClr val="E6E9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3200400"/>
            <a:ext cx="10728655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 i="0">
                <a:solidFill>
                  <a:srgbClr val="9AA1B2"/>
                </a:solidFill>
                <a:latin typeface="Arial"/>
              </a:rPr>
              <a:t>[IMAGE]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669280"/>
            <a:ext cx="10728655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0" i="1">
                <a:solidFill>
                  <a:srgbClr val="808799"/>
                </a:solidFill>
                <a:latin typeface="Arial"/>
              </a:rPr>
              <a:t>[Screenshot or demo image]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1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Market size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103120"/>
            <a:ext cx="3576218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5400" b="1" i="0">
                <a:solidFill>
                  <a:srgbClr val="1B2A5B"/>
                </a:solidFill>
                <a:latin typeface="Arial"/>
              </a:rPr>
              <a:t>[€10bn]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383280"/>
            <a:ext cx="3576218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 i="0">
                <a:solidFill>
                  <a:srgbClr val="4A5060"/>
                </a:solidFill>
                <a:latin typeface="Arial"/>
              </a:rPr>
              <a:t>Total addressable market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07738" y="2103120"/>
            <a:ext cx="3576218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5400" b="1" i="0">
                <a:solidFill>
                  <a:srgbClr val="1B2A5B"/>
                </a:solidFill>
                <a:latin typeface="Arial"/>
              </a:rPr>
              <a:t>[€2bn]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07738" y="3383280"/>
            <a:ext cx="3576218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 i="0">
                <a:solidFill>
                  <a:srgbClr val="4A5060"/>
                </a:solidFill>
                <a:latin typeface="Arial"/>
              </a:rPr>
              <a:t>Serviceable market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83956" y="2103120"/>
            <a:ext cx="3576218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5400" b="1" i="0">
                <a:solidFill>
                  <a:srgbClr val="1B2A5B"/>
                </a:solidFill>
                <a:latin typeface="Arial"/>
              </a:rPr>
              <a:t>[€200m]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83956" y="3383280"/>
            <a:ext cx="3576218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 i="0">
                <a:solidFill>
                  <a:srgbClr val="4A5060"/>
                </a:solidFill>
                <a:latin typeface="Arial"/>
              </a:rPr>
              <a:t>Obtainable in 5 years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1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Traction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Oval 4"/>
          <p:cNvSpPr/>
          <p:nvPr/>
        </p:nvSpPr>
        <p:spPr>
          <a:xfrm>
            <a:off x="1371600" y="4334256"/>
            <a:ext cx="228600" cy="228600"/>
          </a:xfrm>
          <a:prstGeom prst="ellipse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3261299" y="3873398"/>
            <a:ext cx="228600" cy="228600"/>
          </a:xfrm>
          <a:prstGeom prst="ellipse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5150998" y="3412540"/>
            <a:ext cx="228600" cy="228600"/>
          </a:xfrm>
          <a:prstGeom prst="ellipse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7040697" y="2951683"/>
            <a:ext cx="228600" cy="228600"/>
          </a:xfrm>
          <a:prstGeom prst="ellipse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8930396" y="2490825"/>
            <a:ext cx="228600" cy="228600"/>
          </a:xfrm>
          <a:prstGeom prst="ellipse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371600" y="5486400"/>
            <a:ext cx="9448495" cy="36576"/>
          </a:xfrm>
          <a:prstGeom prst="rect">
            <a:avLst/>
          </a:prstGeom>
          <a:solidFill>
            <a:srgbClr val="9AA1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371600" y="5669280"/>
            <a:ext cx="9448495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0" i="1">
                <a:solidFill>
                  <a:srgbClr val="808799"/>
                </a:solidFill>
                <a:latin typeface="Arial"/>
              </a:rPr>
              <a:t>[Replace with your chart: Insert → Chart]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1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Business model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371600"/>
            <a:ext cx="3393338" cy="4572000"/>
          </a:xfrm>
          <a:prstGeom prst="roundRect">
            <a:avLst/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371600"/>
            <a:ext cx="109728" cy="457200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1B2A5B"/>
                </a:solidFill>
                <a:latin typeface="Arial"/>
              </a:rPr>
              <a:t>How we earn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[Subscription / transaction fee / licence]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99178" y="1371600"/>
            <a:ext cx="3393338" cy="4572000"/>
          </a:xfrm>
          <a:prstGeom prst="roundRect">
            <a:avLst/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399178" y="1371600"/>
            <a:ext cx="109728" cy="457200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73498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1B2A5B"/>
                </a:solidFill>
                <a:latin typeface="Arial"/>
              </a:rPr>
              <a:t>Pricing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73498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[Tiers and price points]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66836" y="1371600"/>
            <a:ext cx="3393338" cy="4572000"/>
          </a:xfrm>
          <a:prstGeom prst="roundRect">
            <a:avLst/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066836" y="1371600"/>
            <a:ext cx="109728" cy="457200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341156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1B2A5B"/>
                </a:solidFill>
                <a:latin typeface="Arial"/>
              </a:rPr>
              <a:t>Unit economics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41156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[CAC, LTV, margin]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1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Competition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31520" y="1371600"/>
          <a:ext cx="10728655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2163"/>
                <a:gridCol w="2682163"/>
                <a:gridCol w="2682163"/>
                <a:gridCol w="2682166"/>
              </a:tblGrid>
              <a:tr h="41148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>
                    <a:solidFill>
                      <a:srgbClr val="1B2A5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Us</a:t>
                      </a:r>
                    </a:p>
                  </a:txBody>
                  <a:tcPr>
                    <a:solidFill>
                      <a:srgbClr val="1B2A5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Competitor A</a:t>
                      </a:r>
                    </a:p>
                  </a:txBody>
                  <a:tcPr>
                    <a:solidFill>
                      <a:srgbClr val="1B2A5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Competitor B</a:t>
                      </a:r>
                    </a:p>
                  </a:txBody>
                  <a:tcPr>
                    <a:solidFill>
                      <a:srgbClr val="1B2A5B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[Feature 1]</a:t>
                      </a:r>
                    </a:p>
                  </a:txBody>
                  <a:tcPr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✓</a:t>
                      </a:r>
                    </a:p>
                  </a:txBody>
                  <a:tcPr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✓</a:t>
                      </a:r>
                    </a:p>
                  </a:txBody>
                  <a:tcPr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–</a:t>
                      </a:r>
                    </a:p>
                  </a:txBody>
                  <a:tcPr>
                    <a:solidFill>
                      <a:srgbClr val="F4F6FB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[Feature 2]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✓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–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–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[Price]</a:t>
                      </a:r>
                    </a:p>
                  </a:txBody>
                  <a:tcPr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4F6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1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Team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371600"/>
            <a:ext cx="3393338" cy="4572000"/>
          </a:xfrm>
          <a:prstGeom prst="roundRect">
            <a:avLst/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371600"/>
            <a:ext cx="109728" cy="457200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1B2A5B"/>
                </a:solidFill>
                <a:latin typeface="Arial"/>
              </a:rPr>
              <a:t>[Name]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[Role – background]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99178" y="1371600"/>
            <a:ext cx="3393338" cy="4572000"/>
          </a:xfrm>
          <a:prstGeom prst="roundRect">
            <a:avLst/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399178" y="1371600"/>
            <a:ext cx="109728" cy="457200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73498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1B2A5B"/>
                </a:solidFill>
                <a:latin typeface="Arial"/>
              </a:rPr>
              <a:t>[Name]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73498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[Role – background]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66836" y="1371600"/>
            <a:ext cx="3393338" cy="4572000"/>
          </a:xfrm>
          <a:prstGeom prst="roundRect">
            <a:avLst/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066836" y="1371600"/>
            <a:ext cx="109728" cy="457200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341156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1B2A5B"/>
                </a:solidFill>
                <a:latin typeface="Arial"/>
              </a:rPr>
              <a:t>[Name]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41156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[Role – background]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Startup pitch deck (12 slides)</dc:title>
  <dc:subject/>
  <dc:creator>free-printable.com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