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5C8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728655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Arial"/>
              </a:rPr>
              <a:t>Marketing Plan [Year]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56616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 i="0">
                <a:solidFill>
                  <a:srgbClr val="7C5CFF"/>
                </a:solidFill>
                <a:latin typeface="Arial"/>
              </a:rPr>
              <a:t>[Brand / product]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12064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[Owner]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Goals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[SMART goal 1]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[SMART goal 2]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[SMART goal 3]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Target audience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4572000"/>
          </a:xfrm>
          <a:prstGeom prst="roundRect">
            <a:avLst/>
          </a:prstGeom>
          <a:solidFill>
            <a:srgbClr val="FFF0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457200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F5C8A"/>
                </a:solidFill>
                <a:latin typeface="Arial"/>
              </a:rPr>
              <a:t>[Persona 1]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[Who, needs, where they are]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4572000"/>
          </a:xfrm>
          <a:prstGeom prst="roundRect">
            <a:avLst/>
          </a:prstGeom>
          <a:solidFill>
            <a:srgbClr val="FFF0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457200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F5C8A"/>
                </a:solidFill>
                <a:latin typeface="Arial"/>
              </a:rPr>
              <a:t>[Persona 2]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4572000"/>
          </a:xfrm>
          <a:prstGeom prst="roundRect">
            <a:avLst/>
          </a:prstGeom>
          <a:solidFill>
            <a:srgbClr val="FFF0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457200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F5C8A"/>
                </a:solidFill>
                <a:latin typeface="Arial"/>
              </a:rPr>
              <a:t>[Persona 3]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Positioning &amp; messaging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For [audience] who [need], [brand] is the [category] that [benefit]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Key messages: [ ] · [ ] · [ 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Channels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2148840"/>
          </a:xfrm>
          <a:prstGeom prst="roundRect">
            <a:avLst/>
          </a:prstGeom>
          <a:solidFill>
            <a:srgbClr val="FFF0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2148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F5C8A"/>
                </a:solidFill>
                <a:latin typeface="Arial"/>
              </a:rPr>
              <a:t>Social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2148840"/>
          </a:xfrm>
          <a:prstGeom prst="roundRect">
            <a:avLst/>
          </a:prstGeom>
          <a:solidFill>
            <a:srgbClr val="FFF0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2148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F5C8A"/>
                </a:solidFill>
                <a:latin typeface="Arial"/>
              </a:rPr>
              <a:t>Search / SEO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2148840"/>
          </a:xfrm>
          <a:prstGeom prst="roundRect">
            <a:avLst/>
          </a:prstGeom>
          <a:solidFill>
            <a:srgbClr val="FFF0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2148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F5C8A"/>
                </a:solidFill>
                <a:latin typeface="Arial"/>
              </a:rPr>
              <a:t>E-mail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3794760"/>
            <a:ext cx="3393338" cy="2148840"/>
          </a:xfrm>
          <a:prstGeom prst="roundRect">
            <a:avLst/>
          </a:prstGeom>
          <a:solidFill>
            <a:srgbClr val="FFF0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31520" y="3794760"/>
            <a:ext cx="109728" cy="2148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393192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F5C8A"/>
                </a:solidFill>
                <a:latin typeface="Arial"/>
              </a:rPr>
              <a:t>Events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5840" y="438912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99178" y="3794760"/>
            <a:ext cx="3393338" cy="2148840"/>
          </a:xfrm>
          <a:prstGeom prst="roundRect">
            <a:avLst/>
          </a:prstGeom>
          <a:solidFill>
            <a:srgbClr val="FFF0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99178" y="3794760"/>
            <a:ext cx="109728" cy="2148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673498" y="393192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F5C8A"/>
                </a:solidFill>
                <a:latin typeface="Arial"/>
              </a:rPr>
              <a:t>Partners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73498" y="438912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66836" y="3794760"/>
            <a:ext cx="3393338" cy="2148840"/>
          </a:xfrm>
          <a:prstGeom prst="roundRect">
            <a:avLst/>
          </a:prstGeom>
          <a:solidFill>
            <a:srgbClr val="FFF0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66836" y="3794760"/>
            <a:ext cx="109728" cy="2148840"/>
          </a:xfrm>
          <a:prstGeom prst="rect">
            <a:avLst/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341156" y="393192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FF5C8A"/>
                </a:solidFill>
                <a:latin typeface="Arial"/>
              </a:rPr>
              <a:t>Paid ads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41156" y="438912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Calendar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31520" y="1371600"/>
          <a:ext cx="10728655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163"/>
                <a:gridCol w="2682163"/>
                <a:gridCol w="2682163"/>
                <a:gridCol w="2682166"/>
              </a:tblGrid>
              <a:tr h="41148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Month</a:t>
                      </a:r>
                    </a:p>
                  </a:txBody>
                  <a:tcPr>
                    <a:solidFill>
                      <a:srgbClr val="FF5C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Campaign</a:t>
                      </a:r>
                    </a:p>
                  </a:txBody>
                  <a:tcPr>
                    <a:solidFill>
                      <a:srgbClr val="FF5C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Channel</a:t>
                      </a:r>
                    </a:p>
                  </a:txBody>
                  <a:tcPr>
                    <a:solidFill>
                      <a:srgbClr val="FF5C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Owner</a:t>
                      </a:r>
                    </a:p>
                  </a:txBody>
                  <a:tcPr>
                    <a:solidFill>
                      <a:srgbClr val="FF5C8A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[Jan]</a:t>
                      </a:r>
                    </a:p>
                  </a:txBody>
                  <a:tcPr>
                    <a:solidFill>
                      <a:srgbClr val="FFF0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0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0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0F4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[Feb]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[Mar]</a:t>
                      </a:r>
                    </a:p>
                  </a:txBody>
                  <a:tcPr>
                    <a:solidFill>
                      <a:srgbClr val="FFF0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0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0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0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Budget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31520" y="1371600"/>
          <a:ext cx="10728655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218"/>
                <a:gridCol w="3576218"/>
                <a:gridCol w="3576219"/>
              </a:tblGrid>
              <a:tr h="41148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Item</a:t>
                      </a:r>
                    </a:p>
                  </a:txBody>
                  <a:tcPr>
                    <a:solidFill>
                      <a:srgbClr val="FF5C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Amount</a:t>
                      </a:r>
                    </a:p>
                  </a:txBody>
                  <a:tcPr>
                    <a:solidFill>
                      <a:srgbClr val="FF5C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% of total</a:t>
                      </a:r>
                    </a:p>
                  </a:txBody>
                  <a:tcPr>
                    <a:solidFill>
                      <a:srgbClr val="FF5C8A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0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0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0F4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>
                    <a:solidFill>
                      <a:srgbClr val="FFF0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0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100 %</a:t>
                      </a:r>
                    </a:p>
                  </a:txBody>
                  <a:tcPr>
                    <a:solidFill>
                      <a:srgbClr val="FFF0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KPIs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FF5C8A"/>
                </a:solidFill>
                <a:latin typeface="Arial"/>
              </a:rPr>
              <a:t>[ 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Leads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07738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FF5C8A"/>
                </a:solidFill>
                <a:latin typeface="Arial"/>
              </a:rPr>
              <a:t>[ 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07738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Conversion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83956" y="2103120"/>
            <a:ext cx="3576218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FF5C8A"/>
                </a:solidFill>
                <a:latin typeface="Arial"/>
              </a:rPr>
              <a:t>[ 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83956" y="3383280"/>
            <a:ext cx="3576218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CAC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5C8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377440"/>
            <a:ext cx="10728655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4800" b="1" i="0">
                <a:solidFill>
                  <a:srgbClr val="FFFFFF"/>
                </a:solidFill>
                <a:latin typeface="Arial"/>
              </a:rPr>
              <a:t>Thank you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384048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7C5CFF"/>
                </a:solidFill>
                <a:latin typeface="Arial"/>
              </a:rPr>
              <a:t>[Name] · [E-mail] · [Phone] · [Website]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plan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