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2255E0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6537960"/>
            <a:ext cx="12191695" cy="320040"/>
          </a:xfrm>
          <a:prstGeom prst="rect">
            <a:avLst/>
          </a:prstGeom>
          <a:solidFill>
            <a:srgbClr val="FFD16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2011680"/>
            <a:ext cx="10728655" cy="14630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4400" b="1" i="0">
                <a:solidFill>
                  <a:srgbClr val="FFFFFF"/>
                </a:solidFill>
                <a:latin typeface="Arial"/>
              </a:rPr>
              <a:t>[Project name] – Kick-off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3566160"/>
            <a:ext cx="10728655" cy="7315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200" b="0" i="0">
                <a:solidFill>
                  <a:srgbClr val="FFD166"/>
                </a:solidFill>
                <a:latin typeface="Arial"/>
              </a:rPr>
              <a:t>[Client / department] · [Date]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5120640"/>
            <a:ext cx="10728655" cy="5486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0" i="0">
                <a:solidFill>
                  <a:srgbClr val="FFFFFF"/>
                </a:solidFill>
                <a:latin typeface="Arial"/>
              </a:rPr>
              <a:t>[Project lead]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2255E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228600"/>
            <a:ext cx="11094415" cy="640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Arial"/>
              </a:rPr>
              <a:t>Why this project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6446520"/>
            <a:ext cx="11277295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0" i="0">
                <a:solidFill>
                  <a:srgbClr val="9AA1B2"/>
                </a:solidFill>
                <a:latin typeface="Arial"/>
              </a:rPr>
              <a:t>[Company / event]  ·  www.free-printable.com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371600"/>
            <a:ext cx="10728655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sz="2000">
                <a:solidFill>
                  <a:srgbClr val="232A3A"/>
                </a:solidFill>
                <a:latin typeface="Arial"/>
              </a:rPr>
              <a:t>•  [Business driver]</a:t>
            </a:r>
          </a:p>
          <a:p>
            <a:pPr>
              <a:spcAft>
                <a:spcPts val="800"/>
              </a:spcAft>
            </a:pPr>
            <a:r>
              <a:rPr sz="2000">
                <a:solidFill>
                  <a:srgbClr val="232A3A"/>
                </a:solidFill>
                <a:latin typeface="Arial"/>
              </a:rPr>
              <a:t>•  [What success looks like]</a:t>
            </a:r>
          </a:p>
          <a:p>
            <a:pPr>
              <a:spcAft>
                <a:spcPts val="800"/>
              </a:spcAft>
            </a:pPr>
            <a:r>
              <a:rPr sz="2000">
                <a:solidFill>
                  <a:srgbClr val="232A3A"/>
                </a:solidFill>
                <a:latin typeface="Arial"/>
              </a:rPr>
              <a:t>•  [What happens if we don't]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2255E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228600"/>
            <a:ext cx="11094415" cy="640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Arial"/>
              </a:rPr>
              <a:t>Scope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6446520"/>
            <a:ext cx="11277295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0" i="0">
                <a:solidFill>
                  <a:srgbClr val="9AA1B2"/>
                </a:solidFill>
                <a:latin typeface="Arial"/>
              </a:rPr>
              <a:t>[Company / event]  ·  www.free-printable.com</a:t>
            </a:r>
          </a:p>
        </p:txBody>
      </p:sp>
      <p:sp>
        <p:nvSpPr>
          <p:cNvPr id="5" name="Rectangle 4"/>
          <p:cNvSpPr/>
          <p:nvPr/>
        </p:nvSpPr>
        <p:spPr>
          <a:xfrm>
            <a:off x="731520" y="1371600"/>
            <a:ext cx="5181447" cy="457200"/>
          </a:xfrm>
          <a:prstGeom prst="rect">
            <a:avLst/>
          </a:prstGeom>
          <a:solidFill>
            <a:srgbClr val="EEF2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868680" y="1371600"/>
            <a:ext cx="5181447" cy="45720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1600" b="1" i="0">
                <a:solidFill>
                  <a:srgbClr val="2255E0"/>
                </a:solidFill>
                <a:latin typeface="Arial"/>
              </a:rPr>
              <a:t>In scope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2011680"/>
            <a:ext cx="5181447" cy="3657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sz="1600">
                <a:solidFill>
                  <a:srgbClr val="232A3A"/>
                </a:solidFill>
                <a:latin typeface="Arial"/>
              </a:rPr>
              <a:t>•  [Deliverable]</a:t>
            </a:r>
          </a:p>
          <a:p>
            <a:pPr>
              <a:spcAft>
                <a:spcPts val="800"/>
              </a:spcAft>
            </a:pPr>
            <a:r>
              <a:rPr sz="1600">
                <a:solidFill>
                  <a:srgbClr val="232A3A"/>
                </a:solidFill>
                <a:latin typeface="Arial"/>
              </a:rPr>
              <a:t>•  [Deliverable]</a:t>
            </a:r>
          </a:p>
          <a:p>
            <a:pPr>
              <a:spcAft>
                <a:spcPts val="800"/>
              </a:spcAft>
            </a:pPr>
            <a:r>
              <a:rPr sz="1600">
                <a:solidFill>
                  <a:srgbClr val="232A3A"/>
                </a:solidFill>
                <a:latin typeface="Arial"/>
              </a:rPr>
              <a:t>•  [Deliverable]</a:t>
            </a:r>
          </a:p>
        </p:txBody>
      </p:sp>
      <p:sp>
        <p:nvSpPr>
          <p:cNvPr id="8" name="Rectangle 7"/>
          <p:cNvSpPr/>
          <p:nvPr/>
        </p:nvSpPr>
        <p:spPr>
          <a:xfrm>
            <a:off x="6278727" y="1371600"/>
            <a:ext cx="5181447" cy="457200"/>
          </a:xfrm>
          <a:prstGeom prst="rect">
            <a:avLst/>
          </a:prstGeom>
          <a:solidFill>
            <a:srgbClr val="EEF2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6415887" y="1371600"/>
            <a:ext cx="5181447" cy="45720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1600" b="1" i="0">
                <a:solidFill>
                  <a:srgbClr val="2255E0"/>
                </a:solidFill>
                <a:latin typeface="Arial"/>
              </a:rPr>
              <a:t>Out of scope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278727" y="2011680"/>
            <a:ext cx="5181447" cy="3657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sz="1600">
                <a:solidFill>
                  <a:srgbClr val="232A3A"/>
                </a:solidFill>
                <a:latin typeface="Arial"/>
              </a:rPr>
              <a:t>•  [Excluded item]</a:t>
            </a:r>
          </a:p>
          <a:p>
            <a:pPr>
              <a:spcAft>
                <a:spcPts val="800"/>
              </a:spcAft>
            </a:pPr>
            <a:r>
              <a:rPr sz="1600">
                <a:solidFill>
                  <a:srgbClr val="232A3A"/>
                </a:solidFill>
                <a:latin typeface="Arial"/>
              </a:rPr>
              <a:t>•  [Excluded item]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2255E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228600"/>
            <a:ext cx="11094415" cy="640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Arial"/>
              </a:rPr>
              <a:t>Team &amp; roles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6446520"/>
            <a:ext cx="11277295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0" i="0">
                <a:solidFill>
                  <a:srgbClr val="9AA1B2"/>
                </a:solidFill>
                <a:latin typeface="Arial"/>
              </a:rPr>
              <a:t>[Company / event]  ·  www.free-printable.com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1371600"/>
            <a:ext cx="3393338" cy="2148840"/>
          </a:xfrm>
          <a:prstGeom prst="roundRect">
            <a:avLst/>
          </a:prstGeom>
          <a:solidFill>
            <a:srgbClr val="EEF2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731520" y="1371600"/>
            <a:ext cx="109728" cy="2148840"/>
          </a:xfrm>
          <a:prstGeom prst="rect">
            <a:avLst/>
          </a:prstGeom>
          <a:solidFill>
            <a:srgbClr val="FFD16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005840" y="1508760"/>
            <a:ext cx="3027578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600" b="1" i="0">
                <a:solidFill>
                  <a:srgbClr val="2255E0"/>
                </a:solidFill>
                <a:latin typeface="Arial"/>
              </a:rPr>
              <a:t>Sponsor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05840" y="1965960"/>
            <a:ext cx="3027578" cy="1417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300" b="0" i="0">
                <a:solidFill>
                  <a:srgbClr val="4A5060"/>
                </a:solidFill>
                <a:latin typeface="Arial"/>
              </a:rPr>
              <a:t>[Name]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4399178" y="1371600"/>
            <a:ext cx="3393338" cy="2148840"/>
          </a:xfrm>
          <a:prstGeom prst="roundRect">
            <a:avLst/>
          </a:prstGeom>
          <a:solidFill>
            <a:srgbClr val="EEF2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4399178" y="1371600"/>
            <a:ext cx="109728" cy="2148840"/>
          </a:xfrm>
          <a:prstGeom prst="rect">
            <a:avLst/>
          </a:prstGeom>
          <a:solidFill>
            <a:srgbClr val="FFD16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4673498" y="1508760"/>
            <a:ext cx="3027578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600" b="1" i="0">
                <a:solidFill>
                  <a:srgbClr val="2255E0"/>
                </a:solidFill>
                <a:latin typeface="Arial"/>
              </a:rPr>
              <a:t>Project lead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673498" y="1965960"/>
            <a:ext cx="3027578" cy="1417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300" b="0" i="0">
                <a:solidFill>
                  <a:srgbClr val="4A5060"/>
                </a:solidFill>
                <a:latin typeface="Arial"/>
              </a:rPr>
              <a:t>[Name]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8066836" y="1371600"/>
            <a:ext cx="3393338" cy="2148840"/>
          </a:xfrm>
          <a:prstGeom prst="roundRect">
            <a:avLst/>
          </a:prstGeom>
          <a:solidFill>
            <a:srgbClr val="EEF2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8066836" y="1371600"/>
            <a:ext cx="109728" cy="2148840"/>
          </a:xfrm>
          <a:prstGeom prst="rect">
            <a:avLst/>
          </a:prstGeom>
          <a:solidFill>
            <a:srgbClr val="FFD16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8341156" y="1508760"/>
            <a:ext cx="3027578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600" b="1" i="0">
                <a:solidFill>
                  <a:srgbClr val="2255E0"/>
                </a:solidFill>
                <a:latin typeface="Arial"/>
              </a:rPr>
              <a:t>Workstream A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341156" y="1965960"/>
            <a:ext cx="3027578" cy="1417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300" b="0" i="0">
                <a:solidFill>
                  <a:srgbClr val="4A5060"/>
                </a:solidFill>
                <a:latin typeface="Arial"/>
              </a:rPr>
              <a:t>[Name]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731520" y="3794760"/>
            <a:ext cx="3393338" cy="2148840"/>
          </a:xfrm>
          <a:prstGeom prst="roundRect">
            <a:avLst/>
          </a:prstGeom>
          <a:solidFill>
            <a:srgbClr val="EEF2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ectangle 17"/>
          <p:cNvSpPr/>
          <p:nvPr/>
        </p:nvSpPr>
        <p:spPr>
          <a:xfrm>
            <a:off x="731520" y="3794760"/>
            <a:ext cx="109728" cy="2148840"/>
          </a:xfrm>
          <a:prstGeom prst="rect">
            <a:avLst/>
          </a:prstGeom>
          <a:solidFill>
            <a:srgbClr val="FFD16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1005840" y="3931920"/>
            <a:ext cx="3027578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600" b="1" i="0">
                <a:solidFill>
                  <a:srgbClr val="2255E0"/>
                </a:solidFill>
                <a:latin typeface="Arial"/>
              </a:rPr>
              <a:t>Workstream B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005840" y="4389120"/>
            <a:ext cx="3027578" cy="1417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300" b="0" i="0">
                <a:solidFill>
                  <a:srgbClr val="4A5060"/>
                </a:solidFill>
                <a:latin typeface="Arial"/>
              </a:rPr>
              <a:t>[Name]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4399178" y="3794760"/>
            <a:ext cx="3393338" cy="2148840"/>
          </a:xfrm>
          <a:prstGeom prst="roundRect">
            <a:avLst/>
          </a:prstGeom>
          <a:solidFill>
            <a:srgbClr val="EEF2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Rectangle 21"/>
          <p:cNvSpPr/>
          <p:nvPr/>
        </p:nvSpPr>
        <p:spPr>
          <a:xfrm>
            <a:off x="4399178" y="3794760"/>
            <a:ext cx="109728" cy="2148840"/>
          </a:xfrm>
          <a:prstGeom prst="rect">
            <a:avLst/>
          </a:prstGeom>
          <a:solidFill>
            <a:srgbClr val="FFD16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4673498" y="3931920"/>
            <a:ext cx="3027578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600" b="1" i="0">
                <a:solidFill>
                  <a:srgbClr val="2255E0"/>
                </a:solidFill>
                <a:latin typeface="Arial"/>
              </a:rPr>
              <a:t>QA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673498" y="4389120"/>
            <a:ext cx="3027578" cy="1417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300" b="0" i="0">
                <a:solidFill>
                  <a:srgbClr val="4A5060"/>
                </a:solidFill>
                <a:latin typeface="Arial"/>
              </a:rPr>
              <a:t>[Name]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8066836" y="3794760"/>
            <a:ext cx="3393338" cy="2148840"/>
          </a:xfrm>
          <a:prstGeom prst="roundRect">
            <a:avLst/>
          </a:prstGeom>
          <a:solidFill>
            <a:srgbClr val="EEF2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Rectangle 25"/>
          <p:cNvSpPr/>
          <p:nvPr/>
        </p:nvSpPr>
        <p:spPr>
          <a:xfrm>
            <a:off x="8066836" y="3794760"/>
            <a:ext cx="109728" cy="2148840"/>
          </a:xfrm>
          <a:prstGeom prst="rect">
            <a:avLst/>
          </a:prstGeom>
          <a:solidFill>
            <a:srgbClr val="FFD16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8341156" y="3931920"/>
            <a:ext cx="3027578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600" b="1" i="0">
                <a:solidFill>
                  <a:srgbClr val="2255E0"/>
                </a:solidFill>
                <a:latin typeface="Arial"/>
              </a:rPr>
              <a:t>Stakeholders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8341156" y="4389120"/>
            <a:ext cx="3027578" cy="1417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300" b="0" i="0">
                <a:solidFill>
                  <a:srgbClr val="4A5060"/>
                </a:solidFill>
                <a:latin typeface="Arial"/>
              </a:rPr>
              <a:t>[Names]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2255E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228600"/>
            <a:ext cx="11094415" cy="640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Arial"/>
              </a:rPr>
              <a:t>Timeline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6446520"/>
            <a:ext cx="11277295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0" i="0">
                <a:solidFill>
                  <a:srgbClr val="9AA1B2"/>
                </a:solidFill>
                <a:latin typeface="Arial"/>
              </a:rPr>
              <a:t>[Company / event]  ·  www.free-printable.com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3264408"/>
            <a:ext cx="10362895" cy="54864"/>
          </a:xfrm>
          <a:prstGeom prst="rect">
            <a:avLst/>
          </a:prstGeom>
          <a:solidFill>
            <a:srgbClr val="2255E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Oval 5"/>
          <p:cNvSpPr/>
          <p:nvPr/>
        </p:nvSpPr>
        <p:spPr>
          <a:xfrm>
            <a:off x="731520" y="3108960"/>
            <a:ext cx="365760" cy="365760"/>
          </a:xfrm>
          <a:prstGeom prst="ellipse">
            <a:avLst/>
          </a:prstGeom>
          <a:solidFill>
            <a:srgbClr val="FFD16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-91440" y="1828800"/>
            <a:ext cx="2011680" cy="10972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300" b="0" i="0">
                <a:solidFill>
                  <a:srgbClr val="232A3A"/>
                </a:solidFill>
                <a:latin typeface="Arial"/>
              </a:rPr>
              <a:t>Kick-off</a:t>
            </a:r>
          </a:p>
          <a:p>
            <a:pPr algn="ctr"/>
            <a:r>
              <a:rPr sz="1300" b="0" i="0">
                <a:solidFill>
                  <a:srgbClr val="232A3A"/>
                </a:solidFill>
                <a:latin typeface="Arial"/>
              </a:rPr>
              <a:t>[date]</a:t>
            </a:r>
          </a:p>
        </p:txBody>
      </p:sp>
      <p:sp>
        <p:nvSpPr>
          <p:cNvPr id="8" name="Oval 7"/>
          <p:cNvSpPr/>
          <p:nvPr/>
        </p:nvSpPr>
        <p:spPr>
          <a:xfrm>
            <a:off x="3322243" y="3108960"/>
            <a:ext cx="365760" cy="365760"/>
          </a:xfrm>
          <a:prstGeom prst="ellipse">
            <a:avLst/>
          </a:prstGeom>
          <a:solidFill>
            <a:srgbClr val="FFD16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2499283" y="3657600"/>
            <a:ext cx="2011680" cy="10972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300" b="0" i="0">
                <a:solidFill>
                  <a:srgbClr val="232A3A"/>
                </a:solidFill>
                <a:latin typeface="Arial"/>
              </a:rPr>
              <a:t>Design</a:t>
            </a:r>
          </a:p>
          <a:p>
            <a:pPr algn="ctr"/>
            <a:r>
              <a:rPr sz="1300" b="0" i="0">
                <a:solidFill>
                  <a:srgbClr val="232A3A"/>
                </a:solidFill>
                <a:latin typeface="Arial"/>
              </a:rPr>
              <a:t>[date]</a:t>
            </a:r>
          </a:p>
        </p:txBody>
      </p:sp>
      <p:sp>
        <p:nvSpPr>
          <p:cNvPr id="10" name="Oval 9"/>
          <p:cNvSpPr/>
          <p:nvPr/>
        </p:nvSpPr>
        <p:spPr>
          <a:xfrm>
            <a:off x="5912967" y="3108960"/>
            <a:ext cx="365760" cy="365760"/>
          </a:xfrm>
          <a:prstGeom prst="ellipse">
            <a:avLst/>
          </a:prstGeom>
          <a:solidFill>
            <a:srgbClr val="FFD16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5090007" y="1828800"/>
            <a:ext cx="2011680" cy="10972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300" b="0" i="0">
                <a:solidFill>
                  <a:srgbClr val="232A3A"/>
                </a:solidFill>
                <a:latin typeface="Arial"/>
              </a:rPr>
              <a:t>Build</a:t>
            </a:r>
          </a:p>
          <a:p>
            <a:pPr algn="ctr"/>
            <a:r>
              <a:rPr sz="1300" b="0" i="0">
                <a:solidFill>
                  <a:srgbClr val="232A3A"/>
                </a:solidFill>
                <a:latin typeface="Arial"/>
              </a:rPr>
              <a:t>[date]</a:t>
            </a:r>
          </a:p>
        </p:txBody>
      </p:sp>
      <p:sp>
        <p:nvSpPr>
          <p:cNvPr id="12" name="Oval 11"/>
          <p:cNvSpPr/>
          <p:nvPr/>
        </p:nvSpPr>
        <p:spPr>
          <a:xfrm>
            <a:off x="8503691" y="3108960"/>
            <a:ext cx="365760" cy="365760"/>
          </a:xfrm>
          <a:prstGeom prst="ellipse">
            <a:avLst/>
          </a:prstGeom>
          <a:solidFill>
            <a:srgbClr val="FFD16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7680731" y="3657600"/>
            <a:ext cx="2011680" cy="10972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300" b="0" i="0">
                <a:solidFill>
                  <a:srgbClr val="232A3A"/>
                </a:solidFill>
                <a:latin typeface="Arial"/>
              </a:rPr>
              <a:t>Test</a:t>
            </a:r>
          </a:p>
          <a:p>
            <a:pPr algn="ctr"/>
            <a:r>
              <a:rPr sz="1300" b="0" i="0">
                <a:solidFill>
                  <a:srgbClr val="232A3A"/>
                </a:solidFill>
                <a:latin typeface="Arial"/>
              </a:rPr>
              <a:t>[date]</a:t>
            </a:r>
          </a:p>
        </p:txBody>
      </p:sp>
      <p:sp>
        <p:nvSpPr>
          <p:cNvPr id="14" name="Oval 13"/>
          <p:cNvSpPr/>
          <p:nvPr/>
        </p:nvSpPr>
        <p:spPr>
          <a:xfrm>
            <a:off x="11094415" y="3108960"/>
            <a:ext cx="365760" cy="365760"/>
          </a:xfrm>
          <a:prstGeom prst="ellipse">
            <a:avLst/>
          </a:prstGeom>
          <a:solidFill>
            <a:srgbClr val="FFD16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10271455" y="1828800"/>
            <a:ext cx="2011680" cy="10972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300" b="0" i="0">
                <a:solidFill>
                  <a:srgbClr val="232A3A"/>
                </a:solidFill>
                <a:latin typeface="Arial"/>
              </a:rPr>
              <a:t>Launch</a:t>
            </a:r>
          </a:p>
          <a:p>
            <a:pPr algn="ctr"/>
            <a:r>
              <a:rPr sz="1300" b="0" i="0">
                <a:solidFill>
                  <a:srgbClr val="232A3A"/>
                </a:solidFill>
                <a:latin typeface="Arial"/>
              </a:rPr>
              <a:t>[date]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2255E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228600"/>
            <a:ext cx="11094415" cy="640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Arial"/>
              </a:rPr>
              <a:t>Risks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6446520"/>
            <a:ext cx="11277295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0" i="0">
                <a:solidFill>
                  <a:srgbClr val="9AA1B2"/>
                </a:solidFill>
                <a:latin typeface="Arial"/>
              </a:rPr>
              <a:t>[Company / event]  ·  www.free-printable.com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731520" y="1371600"/>
          <a:ext cx="10728655" cy="1234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82163"/>
                <a:gridCol w="2682163"/>
                <a:gridCol w="2682163"/>
                <a:gridCol w="2682166"/>
              </a:tblGrid>
              <a:tr h="411480">
                <a:tc>
                  <a:txBody>
                    <a:bodyPr/>
                    <a:lstStyle/>
                    <a:p>
                      <a:r>
                        <a:rPr sz="1300" b="1">
                          <a:solidFill>
                            <a:srgbClr val="FFFFFF"/>
                          </a:solidFill>
                          <a:latin typeface="Arial"/>
                        </a:rPr>
                        <a:t>Risk</a:t>
                      </a:r>
                    </a:p>
                  </a:txBody>
                  <a:tcPr>
                    <a:solidFill>
                      <a:srgbClr val="2255E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1">
                          <a:solidFill>
                            <a:srgbClr val="FFFFFF"/>
                          </a:solidFill>
                          <a:latin typeface="Arial"/>
                        </a:rPr>
                        <a:t>Likelihood</a:t>
                      </a:r>
                    </a:p>
                  </a:txBody>
                  <a:tcPr>
                    <a:solidFill>
                      <a:srgbClr val="2255E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1">
                          <a:solidFill>
                            <a:srgbClr val="FFFFFF"/>
                          </a:solidFill>
                          <a:latin typeface="Arial"/>
                        </a:rPr>
                        <a:t>Impact</a:t>
                      </a:r>
                    </a:p>
                  </a:txBody>
                  <a:tcPr>
                    <a:solidFill>
                      <a:srgbClr val="2255E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1">
                          <a:solidFill>
                            <a:srgbClr val="FFFFFF"/>
                          </a:solidFill>
                          <a:latin typeface="Arial"/>
                        </a:rPr>
                        <a:t>Mitigation</a:t>
                      </a:r>
                    </a:p>
                  </a:txBody>
                  <a:tcPr>
                    <a:solidFill>
                      <a:srgbClr val="2255E0"/>
                    </a:solidFill>
                  </a:tcPr>
                </a:tc>
              </a:tr>
              <a:tr h="411480">
                <a:tc>
                  <a:txBody>
                    <a:bodyPr/>
                    <a:lstStyle/>
                    <a:p>
                      <a:r>
                        <a:rPr sz="1300" b="0">
                          <a:solidFill>
                            <a:srgbClr val="232A3A"/>
                          </a:solidFill>
                          <a:latin typeface="Arial"/>
                        </a:rPr>
                        <a:t>[ ]</a:t>
                      </a:r>
                    </a:p>
                  </a:txBody>
                  <a:tcPr>
                    <a:solidFill>
                      <a:srgbClr val="EEF2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0">
                          <a:solidFill>
                            <a:srgbClr val="232A3A"/>
                          </a:solidFill>
                          <a:latin typeface="Arial"/>
                        </a:rPr>
                        <a:t>[M]</a:t>
                      </a:r>
                    </a:p>
                  </a:txBody>
                  <a:tcPr>
                    <a:solidFill>
                      <a:srgbClr val="EEF2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0">
                          <a:solidFill>
                            <a:srgbClr val="232A3A"/>
                          </a:solidFill>
                          <a:latin typeface="Arial"/>
                        </a:rPr>
                        <a:t>[H]</a:t>
                      </a:r>
                    </a:p>
                  </a:txBody>
                  <a:tcPr>
                    <a:solidFill>
                      <a:srgbClr val="EEF2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0">
                          <a:solidFill>
                            <a:srgbClr val="232A3A"/>
                          </a:solidFill>
                          <a:latin typeface="Arial"/>
                        </a:rPr>
                        <a:t>[ ]</a:t>
                      </a:r>
                    </a:p>
                  </a:txBody>
                  <a:tcPr>
                    <a:solidFill>
                      <a:srgbClr val="EEF2FB"/>
                    </a:solidFill>
                  </a:tcPr>
                </a:tc>
              </a:tr>
              <a:tr h="411480">
                <a:tc>
                  <a:txBody>
                    <a:bodyPr/>
                    <a:lstStyle/>
                    <a:p>
                      <a:r>
                        <a:rPr sz="1300" b="0">
                          <a:solidFill>
                            <a:srgbClr val="232A3A"/>
                          </a:solidFill>
                          <a:latin typeface="Arial"/>
                        </a:rPr>
                        <a:t>[ ]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0">
                          <a:solidFill>
                            <a:srgbClr val="232A3A"/>
                          </a:solidFill>
                          <a:latin typeface="Arial"/>
                        </a:rPr>
                        <a:t>[L]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0">
                          <a:solidFill>
                            <a:srgbClr val="232A3A"/>
                          </a:solidFill>
                          <a:latin typeface="Arial"/>
                        </a:rPr>
                        <a:t>[M]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0">
                          <a:solidFill>
                            <a:srgbClr val="232A3A"/>
                          </a:solidFill>
                          <a:latin typeface="Arial"/>
                        </a:rPr>
                        <a:t>[ ]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2255E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228600"/>
            <a:ext cx="11094415" cy="640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Arial"/>
              </a:rPr>
              <a:t>Ways of working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6446520"/>
            <a:ext cx="11277295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0" i="0">
                <a:solidFill>
                  <a:srgbClr val="9AA1B2"/>
                </a:solidFill>
                <a:latin typeface="Arial"/>
              </a:rPr>
              <a:t>[Company / event]  ·  www.free-printable.com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371600"/>
            <a:ext cx="10728655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sz="2000">
                <a:solidFill>
                  <a:srgbClr val="232A3A"/>
                </a:solidFill>
                <a:latin typeface="Arial"/>
              </a:rPr>
              <a:t>•  Weekly stand-up: [day/time]</a:t>
            </a:r>
          </a:p>
          <a:p>
            <a:pPr>
              <a:spcAft>
                <a:spcPts val="800"/>
              </a:spcAft>
            </a:pPr>
            <a:r>
              <a:rPr sz="2000">
                <a:solidFill>
                  <a:srgbClr val="232A3A"/>
                </a:solidFill>
                <a:latin typeface="Arial"/>
              </a:rPr>
              <a:t>•  Tools: [tracker, chat, docs]</a:t>
            </a:r>
          </a:p>
          <a:p>
            <a:pPr>
              <a:spcAft>
                <a:spcPts val="800"/>
              </a:spcAft>
            </a:pPr>
            <a:r>
              <a:rPr sz="2000">
                <a:solidFill>
                  <a:srgbClr val="232A3A"/>
                </a:solidFill>
                <a:latin typeface="Arial"/>
              </a:rPr>
              <a:t>•  Decision log &amp; change requests via [ ]</a:t>
            </a:r>
          </a:p>
          <a:p>
            <a:pPr>
              <a:spcAft>
                <a:spcPts val="800"/>
              </a:spcAft>
            </a:pPr>
            <a:r>
              <a:rPr sz="2000">
                <a:solidFill>
                  <a:srgbClr val="232A3A"/>
                </a:solidFill>
                <a:latin typeface="Arial"/>
              </a:rPr>
              <a:t>•  Escalation path: [ ]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2255E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228600"/>
            <a:ext cx="11094415" cy="640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Arial"/>
              </a:rPr>
              <a:t>Next steps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6446520"/>
            <a:ext cx="11277295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0" i="0">
                <a:solidFill>
                  <a:srgbClr val="9AA1B2"/>
                </a:solidFill>
                <a:latin typeface="Arial"/>
              </a:rPr>
              <a:t>[Company / event]  ·  www.free-printable.com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371600"/>
            <a:ext cx="10728655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sz="2000">
                <a:solidFill>
                  <a:srgbClr val="232A3A"/>
                </a:solidFill>
                <a:latin typeface="Arial"/>
              </a:rPr>
              <a:t>•  [Action – owner – date]</a:t>
            </a:r>
          </a:p>
          <a:p>
            <a:pPr>
              <a:spcAft>
                <a:spcPts val="800"/>
              </a:spcAft>
            </a:pPr>
            <a:r>
              <a:rPr sz="2000">
                <a:solidFill>
                  <a:srgbClr val="232A3A"/>
                </a:solidFill>
                <a:latin typeface="Arial"/>
              </a:rPr>
              <a:t>•  [Action – owner – date]</a:t>
            </a:r>
          </a:p>
          <a:p>
            <a:pPr>
              <a:spcAft>
                <a:spcPts val="800"/>
              </a:spcAft>
            </a:pPr>
            <a:r>
              <a:rPr sz="2000">
                <a:solidFill>
                  <a:srgbClr val="232A3A"/>
                </a:solidFill>
                <a:latin typeface="Arial"/>
              </a:rPr>
              <a:t>•  [Action – owner – date]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2255E0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731520" y="2377440"/>
            <a:ext cx="10728655" cy="12801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4800" b="1" i="0">
                <a:solidFill>
                  <a:srgbClr val="FFFFFF"/>
                </a:solidFill>
                <a:latin typeface="Arial"/>
              </a:rPr>
              <a:t>Questions?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31520" y="3840480"/>
            <a:ext cx="10728655" cy="7315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800" b="0" i="0">
                <a:solidFill>
                  <a:srgbClr val="FFD166"/>
                </a:solidFill>
                <a:latin typeface="Arial"/>
              </a:rPr>
              <a:t>[Lead] · [E-mail]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Project kick-off deck</dc:title>
  <dc:subject/>
  <dc:creator>free-printable.com</dc:creator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