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5C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Marketing Plan [Year]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7C5CFF"/>
                </a:solidFill>
                <a:latin typeface="Arial"/>
              </a:rPr>
              <a:t>[Brand / product]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[Owner]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Goals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[SMART goal 1]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[SMART goal 2]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[SMART goal 3]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Target audience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FF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5C8A"/>
                </a:solidFill>
                <a:latin typeface="Arial"/>
              </a:rPr>
              <a:t>[Persona 1]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[Who, needs, where they are]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FF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5C8A"/>
                </a:solidFill>
                <a:latin typeface="Arial"/>
              </a:rPr>
              <a:t>[Persona 2]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FF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5C8A"/>
                </a:solidFill>
                <a:latin typeface="Arial"/>
              </a:rPr>
              <a:t>[Persona 3]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Positioning &amp; messaging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For [audience] who [need], [brand] is the [category] that [benefit]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Key messages: [ ] · [ ] · [ 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Channels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2148840"/>
          </a:xfrm>
          <a:prstGeom prst="roundRect">
            <a:avLst/>
          </a:prstGeom>
          <a:solidFill>
            <a:srgbClr val="FFF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2148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5C8A"/>
                </a:solidFill>
                <a:latin typeface="Arial"/>
              </a:rPr>
              <a:t>Social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2148840"/>
          </a:xfrm>
          <a:prstGeom prst="roundRect">
            <a:avLst/>
          </a:prstGeom>
          <a:solidFill>
            <a:srgbClr val="FFF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2148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5C8A"/>
                </a:solidFill>
                <a:latin typeface="Arial"/>
              </a:rPr>
              <a:t>Search / SEO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2148840"/>
          </a:xfrm>
          <a:prstGeom prst="roundRect">
            <a:avLst/>
          </a:prstGeom>
          <a:solidFill>
            <a:srgbClr val="FFF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2148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5C8A"/>
                </a:solidFill>
                <a:latin typeface="Arial"/>
              </a:rPr>
              <a:t>E-mail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3794760"/>
            <a:ext cx="3393338" cy="2148840"/>
          </a:xfrm>
          <a:prstGeom prst="roundRect">
            <a:avLst/>
          </a:prstGeom>
          <a:solidFill>
            <a:srgbClr val="FFF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31520" y="3794760"/>
            <a:ext cx="109728" cy="2148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5C8A"/>
                </a:solidFill>
                <a:latin typeface="Arial"/>
              </a:rPr>
              <a:t>Events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5840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99178" y="3794760"/>
            <a:ext cx="3393338" cy="2148840"/>
          </a:xfrm>
          <a:prstGeom prst="roundRect">
            <a:avLst/>
          </a:prstGeom>
          <a:solidFill>
            <a:srgbClr val="FFF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399178" y="3794760"/>
            <a:ext cx="109728" cy="2148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673498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5C8A"/>
                </a:solidFill>
                <a:latin typeface="Arial"/>
              </a:rPr>
              <a:t>Partners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73498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066836" y="3794760"/>
            <a:ext cx="3393338" cy="2148840"/>
          </a:xfrm>
          <a:prstGeom prst="roundRect">
            <a:avLst/>
          </a:prstGeom>
          <a:solidFill>
            <a:srgbClr val="FFF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8066836" y="3794760"/>
            <a:ext cx="109728" cy="2148840"/>
          </a:xfrm>
          <a:prstGeom prst="rect">
            <a:avLst/>
          </a:prstGeom>
          <a:solidFill>
            <a:srgbClr val="7C5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341156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FF5C8A"/>
                </a:solidFill>
                <a:latin typeface="Arial"/>
              </a:rPr>
              <a:t>Paid ads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41156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Calendar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163"/>
                <a:gridCol w="2682163"/>
                <a:gridCol w="2682163"/>
                <a:gridCol w="2682166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Month</a:t>
                      </a:r>
                    </a:p>
                  </a:txBody>
                  <a:tcPr>
                    <a:solidFill>
                      <a:srgbClr val="FF5C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Campaign</a:t>
                      </a:r>
                    </a:p>
                  </a:txBody>
                  <a:tcPr>
                    <a:solidFill>
                      <a:srgbClr val="FF5C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Channel</a:t>
                      </a:r>
                    </a:p>
                  </a:txBody>
                  <a:tcPr>
                    <a:solidFill>
                      <a:srgbClr val="FF5C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Owner</a:t>
                      </a:r>
                    </a:p>
                  </a:txBody>
                  <a:tcPr>
                    <a:solidFill>
                      <a:srgbClr val="FF5C8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[Jan]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[Feb]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[Mar]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Budget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Item</a:t>
                      </a:r>
                    </a:p>
                  </a:txBody>
                  <a:tcPr>
                    <a:solidFill>
                      <a:srgbClr val="FF5C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Amount</a:t>
                      </a:r>
                    </a:p>
                  </a:txBody>
                  <a:tcPr>
                    <a:solidFill>
                      <a:srgbClr val="FF5C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% of total</a:t>
                      </a:r>
                    </a:p>
                  </a:txBody>
                  <a:tcPr>
                    <a:solidFill>
                      <a:srgbClr val="FF5C8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100 %</a:t>
                      </a:r>
                    </a:p>
                  </a:txBody>
                  <a:tcPr>
                    <a:solidFill>
                      <a:srgbClr val="FFF0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KPIs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FF5C8A"/>
                </a:solidFill>
                <a:latin typeface="Arial"/>
              </a:rPr>
              <a:t>[ 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Leads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7738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FF5C8A"/>
                </a:solidFill>
                <a:latin typeface="Arial"/>
              </a:rPr>
              <a:t>[ 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07738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Conversion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3956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FF5C8A"/>
                </a:solidFill>
                <a:latin typeface="Arial"/>
              </a:rPr>
              <a:t>[ 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83956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CAC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5C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Thank you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7C5CFF"/>
                </a:solidFill>
                <a:latin typeface="Arial"/>
              </a:rPr>
              <a:t>[Name] · [E-mail] · [Phone] · [Website]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plan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